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3" r:id="rId2"/>
    <p:sldId id="260" r:id="rId3"/>
    <p:sldId id="265" r:id="rId4"/>
    <p:sldId id="383" r:id="rId5"/>
    <p:sldId id="381" r:id="rId6"/>
    <p:sldId id="382" r:id="rId7"/>
    <p:sldId id="385" r:id="rId8"/>
    <p:sldId id="392" r:id="rId9"/>
    <p:sldId id="394" r:id="rId10"/>
    <p:sldId id="404" r:id="rId11"/>
    <p:sldId id="384" r:id="rId12"/>
    <p:sldId id="386" r:id="rId13"/>
    <p:sldId id="398" r:id="rId14"/>
    <p:sldId id="399" r:id="rId15"/>
    <p:sldId id="389" r:id="rId16"/>
    <p:sldId id="401" r:id="rId17"/>
    <p:sldId id="402" r:id="rId18"/>
    <p:sldId id="403" r:id="rId19"/>
    <p:sldId id="388" r:id="rId20"/>
    <p:sldId id="270" r:id="rId21"/>
    <p:sldId id="40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6D32"/>
    <a:srgbClr val="F3F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59721" autoAdjust="0"/>
  </p:normalViewPr>
  <p:slideViewPr>
    <p:cSldViewPr snapToGrid="0">
      <p:cViewPr varScale="1">
        <p:scale>
          <a:sx n="46" d="100"/>
          <a:sy n="46" d="100"/>
        </p:scale>
        <p:origin x="930" y="54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519A0-78CB-4E85-BDD7-0175329041A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D04B4-5DD0-4898-8F9C-518F62E77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92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BDF4F-FAE4-4E7A-B003-7AAF79F14F3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2FB45-5863-49D1-8926-D42AE45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02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51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57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21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14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39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8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30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23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74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52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63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97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9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27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5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94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09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36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02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1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1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23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4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490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0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1128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3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60" r:id="rId5"/>
    <p:sldLayoutId id="2147483661" r:id="rId6"/>
    <p:sldLayoutId id="214748366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close-up of a logo&#10;&#10;Description automatically generated">
            <a:extLst>
              <a:ext uri="{FF2B5EF4-FFF2-40B4-BE49-F238E27FC236}">
                <a16:creationId xmlns:a16="http://schemas.microsoft.com/office/drawing/2014/main" id="{A04A840B-C05E-18E5-8CDA-A5ADCCAE00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4727575"/>
          </a:xfrm>
        </p:spPr>
      </p:pic>
      <p:sp>
        <p:nvSpPr>
          <p:cNvPr id="9" name="TextBox 8"/>
          <p:cNvSpPr txBox="1"/>
          <p:nvPr/>
        </p:nvSpPr>
        <p:spPr>
          <a:xfrm>
            <a:off x="247032" y="4813122"/>
            <a:ext cx="36207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Frédéric Wautelet</a:t>
            </a:r>
          </a:p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University of Namur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92556" y="4248318"/>
            <a:ext cx="3242044" cy="2609681"/>
          </a:xfrm>
          <a:prstGeom prst="roundRect">
            <a:avLst>
              <a:gd name="adj" fmla="val 9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06560" y="4306103"/>
            <a:ext cx="3014036" cy="1143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chemeClr val="bg1"/>
                </a:solidFill>
                <a:ea typeface="Roboto" panose="02000000000000000000" pitchFamily="2" charset="0"/>
              </a:rPr>
              <a:t>Create Ansible content more efficiently by leveraging artificial intelligence</a:t>
            </a:r>
            <a:endParaRPr lang="en-US" sz="1100" dirty="0">
              <a:solidFill>
                <a:schemeClr val="bg1"/>
              </a:solidFill>
              <a:ea typeface="Roboto Condensed Light" panose="02000000000000000000" pitchFamily="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</a:t>
            </a:fld>
            <a:endParaRPr lang="en-US"/>
          </a:p>
        </p:txBody>
      </p:sp>
      <p:pic>
        <p:nvPicPr>
          <p:cNvPr id="2" name="Picture 9" descr="E:\Pictures\Logo\UNamur\UNamur.png">
            <a:extLst>
              <a:ext uri="{FF2B5EF4-FFF2-40B4-BE49-F238E27FC236}">
                <a16:creationId xmlns:a16="http://schemas.microsoft.com/office/drawing/2014/main" id="{F1C107CE-6C71-67FA-741B-75EE3AE44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668" y="4877862"/>
            <a:ext cx="914112" cy="101247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E4053D32-8756-A4E9-4218-EF9516791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463" y="5169168"/>
            <a:ext cx="1377914" cy="3651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53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B5CE8F-98AB-0BFD-15BA-D26221C6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Idempotent play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75C3BB-AE60-8908-47B3-B2B18D6B1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If I re-run this play, nothing will be changed.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Almost all Ansible modules are idempotent.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0E07C-5401-4C68-2DF0-7927644D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BE6BC-4044-52C6-2517-530713AA056E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9" name="20231023-1142-33.0694701">
            <a:hlinkClick r:id="" action="ppaction://media"/>
            <a:extLst>
              <a:ext uri="{FF2B5EF4-FFF2-40B4-BE49-F238E27FC236}">
                <a16:creationId xmlns:a16="http://schemas.microsoft.com/office/drawing/2014/main" id="{97A89023-7CB5-EB80-558F-BC47548C0A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71153" y="1250156"/>
            <a:ext cx="7033080" cy="4357688"/>
          </a:xfrm>
        </p:spPr>
      </p:pic>
    </p:spTree>
    <p:extLst>
      <p:ext uri="{BB962C8B-B14F-4D97-AF65-F5344CB8AC3E}">
        <p14:creationId xmlns:p14="http://schemas.microsoft.com/office/powerpoint/2010/main" val="189999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A9025B-BAC6-CDC7-CDC9-0BBF0D62E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What is Ansible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Lighspeed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?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16E3D5-F1BB-029B-8A26-403C2B310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VSCODE extension.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Use natural language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Reads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task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 description in plain English.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Generate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 Ansible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Require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 a GitHub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account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85D26-E312-F19D-8285-B4957A548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Placeholder 6" descr="A close-up of a logo&#10;&#10;Description automatically generated">
            <a:extLst>
              <a:ext uri="{FF2B5EF4-FFF2-40B4-BE49-F238E27FC236}">
                <a16:creationId xmlns:a16="http://schemas.microsoft.com/office/drawing/2014/main" id="{442B2E93-10AC-8EC0-EF48-958224D65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"/>
          <a:stretch/>
        </p:blipFill>
        <p:spPr>
          <a:xfrm>
            <a:off x="5733534" y="843614"/>
            <a:ext cx="5732347" cy="460159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4F002-A9D8-C77E-C2B3-CEF1C81A1D5C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</p:spTree>
    <p:extLst>
      <p:ext uri="{BB962C8B-B14F-4D97-AF65-F5344CB8AC3E}">
        <p14:creationId xmlns:p14="http://schemas.microsoft.com/office/powerpoint/2010/main" val="1844762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1: install VS Code extension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Search Ansible on the marketplace.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Install the official extension by Red Hat.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F6A609-366F-5530-0E3F-F4794E6B9B22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C8264-0DAD-D7A2-19BF-2B5E9043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264" y="1720911"/>
            <a:ext cx="6801221" cy="301957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E42C949-EFDA-6C02-DFE8-AF735001A22A}"/>
              </a:ext>
            </a:extLst>
          </p:cNvPr>
          <p:cNvSpPr/>
          <p:nvPr/>
        </p:nvSpPr>
        <p:spPr>
          <a:xfrm>
            <a:off x="4283837" y="3230696"/>
            <a:ext cx="834427" cy="617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1</a:t>
            </a:r>
            <a:endParaRPr lang="en-US" sz="2400" b="1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66A51977-3148-D81D-F6B5-AA8E35DC0BB5}"/>
              </a:ext>
            </a:extLst>
          </p:cNvPr>
          <p:cNvSpPr/>
          <p:nvPr/>
        </p:nvSpPr>
        <p:spPr>
          <a:xfrm>
            <a:off x="6587248" y="1395061"/>
            <a:ext cx="617517" cy="8344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52561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77D545-1FA0-7AFC-BF21-D4F61F26C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952" y="1652637"/>
            <a:ext cx="6457950" cy="30861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2: enable LightSpeed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Go to Ansible extension settings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F6A609-366F-5530-0E3F-F4794E6B9B22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E3AFA2E-3541-5004-2964-C8EFCD9D7931}"/>
              </a:ext>
            </a:extLst>
          </p:cNvPr>
          <p:cNvSpPr/>
          <p:nvPr/>
        </p:nvSpPr>
        <p:spPr>
          <a:xfrm>
            <a:off x="8259927" y="1839191"/>
            <a:ext cx="617517" cy="8344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35881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2: enable LightSpeed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Go to Ansible extension settings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Enable LightSpeed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F6A609-366F-5530-0E3F-F4794E6B9B22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E2A11-3C36-27AA-663A-A0AA998AA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457200"/>
            <a:ext cx="6286500" cy="554355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0E0CA2B-2CBF-DD8A-ED78-DD1DCE425D13}"/>
              </a:ext>
            </a:extLst>
          </p:cNvPr>
          <p:cNvSpPr/>
          <p:nvPr/>
        </p:nvSpPr>
        <p:spPr>
          <a:xfrm>
            <a:off x="5238931" y="5274969"/>
            <a:ext cx="834427" cy="617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2</a:t>
            </a:r>
            <a:endParaRPr lang="en-US" sz="2400" b="1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0C8E33D-BFE8-790F-B3B4-D2C340FBDB25}"/>
              </a:ext>
            </a:extLst>
          </p:cNvPr>
          <p:cNvSpPr/>
          <p:nvPr/>
        </p:nvSpPr>
        <p:spPr>
          <a:xfrm>
            <a:off x="5241121" y="3520839"/>
            <a:ext cx="834427" cy="617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36858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3: Connect VS Code with Lightspeed.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Navigate to the Ansible icon on the left-hand side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Then click Connect.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DAEEE-0AA0-E821-EE3F-2DC4D049415C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4AB3E7-D50C-533D-6D12-241530BB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11684" y="987425"/>
            <a:ext cx="4715208" cy="4873625"/>
          </a:xfr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6CAC659-14EA-EB21-0292-A43A09C6986C}"/>
              </a:ext>
            </a:extLst>
          </p:cNvPr>
          <p:cNvSpPr/>
          <p:nvPr/>
        </p:nvSpPr>
        <p:spPr>
          <a:xfrm>
            <a:off x="5077257" y="5368255"/>
            <a:ext cx="834427" cy="617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1</a:t>
            </a:r>
            <a:endParaRPr lang="en-US" sz="2400" b="1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3F5E297-B0ED-705E-8E23-773948DDE93A}"/>
              </a:ext>
            </a:extLst>
          </p:cNvPr>
          <p:cNvSpPr/>
          <p:nvPr/>
        </p:nvSpPr>
        <p:spPr>
          <a:xfrm>
            <a:off x="8178541" y="2380713"/>
            <a:ext cx="617517" cy="8344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7512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3: Connect VS Code with Lightspeed.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Navigate to the Ansible icon on the left-hand side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Then click Connect.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Click Allow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DAEEE-0AA0-E821-EE3F-2DC4D049415C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1772C-E36A-3F06-B768-A8F2DB25D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75" y="906463"/>
            <a:ext cx="4810125" cy="496252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9DECFD2-7982-3385-D734-4B9878ACC955}"/>
              </a:ext>
            </a:extLst>
          </p:cNvPr>
          <p:cNvSpPr/>
          <p:nvPr/>
        </p:nvSpPr>
        <p:spPr>
          <a:xfrm>
            <a:off x="8521101" y="4204473"/>
            <a:ext cx="834427" cy="617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3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71470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3: Connect VS Code with Lightspeed.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Navigate to the Ansible icon on the left-hand side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Then click Connect.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Click Allow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Log in using your GitHub account 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DAEEE-0AA0-E821-EE3F-2DC4D049415C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B7FAA-0D59-549A-35B2-82F9F7B9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852" y="1257300"/>
            <a:ext cx="59721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2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0981E1-B738-C3F5-0E05-2DE0EB56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Step 3: Connect VS Code with Lightspeed.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C7597C-B061-95C3-B5D6-0E5B01FB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Navigate to the Ansible icon on the left-hand side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Then click Connect.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Click Allow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Log in using your GitHub account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Authorize to give it permission.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5C899-9208-90EC-D6D1-5689AC7F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DAEEE-0AA0-E821-EE3F-2DC4D049415C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CFD87-54CC-003C-D3B2-1D7D6863C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150" y="1855890"/>
            <a:ext cx="50101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96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A59883-7C34-14EA-A035-BA59B983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Let’s generate!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0046B-AF2C-2985-5A21-CB16AAE8C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Create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 a YAML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Define the task only by describing it in the name section.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Put your cursor at the end of the task description, then press Enter.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Wait for Lightspeed to generate and a preview of the suggestion will appear.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Press TAB if you’re fine with the generated task and turn it into active text.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EF7647-2D86-0A02-3A9E-A2FE5C355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1806B-4676-37D8-8AE9-E3CFC170B416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9" name="20231023-1146-26.1205870">
            <a:hlinkClick r:id="" action="ppaction://media"/>
            <a:extLst>
              <a:ext uri="{FF2B5EF4-FFF2-40B4-BE49-F238E27FC236}">
                <a16:creationId xmlns:a16="http://schemas.microsoft.com/office/drawing/2014/main" id="{AD83A286-487C-7608-9DBD-3225EACB1D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60937" y="817583"/>
            <a:ext cx="7006878" cy="46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622954" y="3005321"/>
            <a:ext cx="1295547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61254" y="3406866"/>
            <a:ext cx="3069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What is Ansible?</a:t>
            </a:r>
          </a:p>
        </p:txBody>
      </p:sp>
      <p:sp>
        <p:nvSpPr>
          <p:cNvPr id="8" name="Rectangle 7"/>
          <p:cNvSpPr/>
          <p:nvPr/>
        </p:nvSpPr>
        <p:spPr>
          <a:xfrm>
            <a:off x="3910580" y="4131576"/>
            <a:ext cx="6941574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Free and open-source software.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Automates software deployment and configuration management.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Ensures consistency across systems.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Placeholder 6" descr="A close-up of a logo&#10;&#10;Description automatically generated">
            <a:extLst>
              <a:ext uri="{FF2B5EF4-FFF2-40B4-BE49-F238E27FC236}">
                <a16:creationId xmlns:a16="http://schemas.microsoft.com/office/drawing/2014/main" id="{E6D129A3-9887-855D-1471-8E1C60647B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2514600"/>
          </a:xfrm>
        </p:spPr>
      </p:pic>
      <p:pic>
        <p:nvPicPr>
          <p:cNvPr id="20" name="Picture 19" descr="A white letter in a circle with black text&#10;&#10;Description automatically generated">
            <a:extLst>
              <a:ext uri="{FF2B5EF4-FFF2-40B4-BE49-F238E27FC236}">
                <a16:creationId xmlns:a16="http://schemas.microsoft.com/office/drawing/2014/main" id="{629295E0-0EDF-F7A3-D32E-4308BC452F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46" y="3428181"/>
            <a:ext cx="1730086" cy="17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82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9756" y="1103293"/>
            <a:ext cx="220445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Conclusions</a:t>
            </a:r>
          </a:p>
        </p:txBody>
      </p:sp>
      <p:pic>
        <p:nvPicPr>
          <p:cNvPr id="5" name="Picture Placeholder 4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32B625C-8699-6371-997F-F1CAF8AD5D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gradFill flip="none" rotWithShape="1">
            <a:gsLst>
              <a:gs pos="0">
                <a:schemeClr val="accent1">
                  <a:lumMod val="89000"/>
                </a:schemeClr>
              </a:gs>
              <a:gs pos="37000">
                <a:schemeClr val="accent1">
                  <a:lumMod val="89000"/>
                </a:schemeClr>
              </a:gs>
              <a:gs pos="64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</p:pic>
      <p:sp>
        <p:nvSpPr>
          <p:cNvPr id="16" name="Rectangle 15"/>
          <p:cNvSpPr/>
          <p:nvPr/>
        </p:nvSpPr>
        <p:spPr>
          <a:xfrm>
            <a:off x="6911179" y="2476688"/>
            <a:ext cx="4252121" cy="1753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Other AI tools that are not specifically designed to generate Ansible code struggle to generate code that respects Ansible best practices.</a:t>
            </a:r>
          </a:p>
          <a:p>
            <a:pPr>
              <a:lnSpc>
                <a:spcPct val="130000"/>
              </a:lnSpc>
            </a:pPr>
            <a:endParaRPr lang="en-US" sz="1200" dirty="0">
              <a:solidFill>
                <a:schemeClr val="accent6">
                  <a:lumMod val="50000"/>
                </a:schemeClr>
              </a:solidFill>
              <a:ea typeface="Roboto Condensed Light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As users continue to use Ansible Lightspeed, model recommendations will continually improve based on the additional data available for artificial intelligence models.</a:t>
            </a:r>
          </a:p>
        </p:txBody>
      </p:sp>
      <p:sp>
        <p:nvSpPr>
          <p:cNvPr id="18" name="Oval 17"/>
          <p:cNvSpPr/>
          <p:nvPr/>
        </p:nvSpPr>
        <p:spPr>
          <a:xfrm>
            <a:off x="6941714" y="4463901"/>
            <a:ext cx="574159" cy="5741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1"/>
              </a:solidFill>
              <a:ea typeface="Roboto Condensed Light" panose="02000000000000000000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29923" y="4484753"/>
            <a:ext cx="3433820" cy="793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The tool is promising and offers a significant productivity boost. He saves time by automating repetitive tasks.</a:t>
            </a:r>
          </a:p>
        </p:txBody>
      </p:sp>
      <p:sp>
        <p:nvSpPr>
          <p:cNvPr id="20" name="Oval 19"/>
          <p:cNvSpPr/>
          <p:nvPr/>
        </p:nvSpPr>
        <p:spPr>
          <a:xfrm>
            <a:off x="6941714" y="5220990"/>
            <a:ext cx="574159" cy="5741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1"/>
              </a:solidFill>
              <a:ea typeface="Roboto Condensed Light" panose="02000000000000000000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29923" y="5241842"/>
            <a:ext cx="3433820" cy="55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Ansible Lightspeed is still available free of charge to all Ansible users.</a:t>
            </a:r>
          </a:p>
        </p:txBody>
      </p:sp>
      <p:sp>
        <p:nvSpPr>
          <p:cNvPr id="22" name="Freeform 12"/>
          <p:cNvSpPr>
            <a:spLocks noEditPoints="1"/>
          </p:cNvSpPr>
          <p:nvPr/>
        </p:nvSpPr>
        <p:spPr bwMode="auto">
          <a:xfrm>
            <a:off x="7167517" y="5409815"/>
            <a:ext cx="122551" cy="196506"/>
          </a:xfrm>
          <a:custGeom>
            <a:avLst/>
            <a:gdLst>
              <a:gd name="T0" fmla="*/ 100 w 200"/>
              <a:gd name="T1" fmla="*/ 0 h 320"/>
              <a:gd name="T2" fmla="*/ 0 w 200"/>
              <a:gd name="T3" fmla="*/ 100 h 320"/>
              <a:gd name="T4" fmla="*/ 100 w 200"/>
              <a:gd name="T5" fmla="*/ 320 h 320"/>
              <a:gd name="T6" fmla="*/ 200 w 200"/>
              <a:gd name="T7" fmla="*/ 100 h 320"/>
              <a:gd name="T8" fmla="*/ 100 w 200"/>
              <a:gd name="T9" fmla="*/ 0 h 320"/>
              <a:gd name="T10" fmla="*/ 100 w 200"/>
              <a:gd name="T11" fmla="*/ 155 h 320"/>
              <a:gd name="T12" fmla="*/ 46 w 200"/>
              <a:gd name="T13" fmla="*/ 101 h 320"/>
              <a:gd name="T14" fmla="*/ 100 w 200"/>
              <a:gd name="T15" fmla="*/ 47 h 320"/>
              <a:gd name="T16" fmla="*/ 154 w 200"/>
              <a:gd name="T17" fmla="*/ 101 h 320"/>
              <a:gd name="T18" fmla="*/ 100 w 200"/>
              <a:gd name="T19" fmla="*/ 155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32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95"/>
                  <a:pt x="100" y="320"/>
                  <a:pt x="100" y="320"/>
                </a:cubicBezTo>
                <a:cubicBezTo>
                  <a:pt x="100" y="320"/>
                  <a:pt x="200" y="195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00" y="155"/>
                </a:moveTo>
                <a:cubicBezTo>
                  <a:pt x="70" y="155"/>
                  <a:pt x="46" y="131"/>
                  <a:pt x="46" y="101"/>
                </a:cubicBezTo>
                <a:cubicBezTo>
                  <a:pt x="46" y="71"/>
                  <a:pt x="70" y="47"/>
                  <a:pt x="100" y="47"/>
                </a:cubicBezTo>
                <a:cubicBezTo>
                  <a:pt x="130" y="47"/>
                  <a:pt x="154" y="71"/>
                  <a:pt x="154" y="101"/>
                </a:cubicBezTo>
                <a:cubicBezTo>
                  <a:pt x="154" y="131"/>
                  <a:pt x="130" y="155"/>
                  <a:pt x="100" y="1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3" name="Freeform 40"/>
          <p:cNvSpPr>
            <a:spLocks noEditPoints="1"/>
          </p:cNvSpPr>
          <p:nvPr/>
        </p:nvSpPr>
        <p:spPr bwMode="auto">
          <a:xfrm>
            <a:off x="7117861" y="4638683"/>
            <a:ext cx="221862" cy="223974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29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851FFC-6979-20B5-B876-90B26A35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ADB8A-8863-BB37-BFE0-9F785C1F8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018" y="2532362"/>
            <a:ext cx="1793277" cy="1793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D95D2D-EC33-9E14-52D2-B9969EDE35DA}"/>
              </a:ext>
            </a:extLst>
          </p:cNvPr>
          <p:cNvSpPr txBox="1"/>
          <p:nvPr/>
        </p:nvSpPr>
        <p:spPr>
          <a:xfrm>
            <a:off x="7912813" y="4486412"/>
            <a:ext cx="32996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Ansible Lightspeed with IBM </a:t>
            </a:r>
          </a:p>
          <a:p>
            <a:pPr algn="ctr"/>
            <a:r>
              <a:rPr lang="en-US" sz="2000" b="1" dirty="0" err="1"/>
              <a:t>watsonx</a:t>
            </a:r>
            <a:r>
              <a:rPr lang="en-US" sz="2000" b="1" dirty="0"/>
              <a:t> Code Assistant </a:t>
            </a:r>
          </a:p>
          <a:p>
            <a:endParaRPr lang="fr-BE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CDDA65-A941-12FE-D1FA-1D0CE85C8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361" y="2532361"/>
            <a:ext cx="1793277" cy="1793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3C321D-8EC8-B6FC-676F-AFB79F4D4779}"/>
              </a:ext>
            </a:extLst>
          </p:cNvPr>
          <p:cNvSpPr txBox="1"/>
          <p:nvPr/>
        </p:nvSpPr>
        <p:spPr>
          <a:xfrm>
            <a:off x="5156416" y="4486412"/>
            <a:ext cx="1879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2000" b="1" dirty="0"/>
              <a:t>Jeff </a:t>
            </a:r>
            <a:r>
              <a:rPr lang="fr-BE" sz="2000" b="1" dirty="0" err="1"/>
              <a:t>Geerling’s</a:t>
            </a:r>
            <a:r>
              <a:rPr lang="fr-BE" sz="2000" b="1" dirty="0"/>
              <a:t> </a:t>
            </a:r>
          </a:p>
          <a:p>
            <a:pPr algn="ctr"/>
            <a:r>
              <a:rPr lang="fr-BE" sz="2000" b="1" dirty="0"/>
              <a:t>Ansible Content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20EA24-E3F3-4C44-5D3B-2CC5F7A14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704" y="2532361"/>
            <a:ext cx="1793277" cy="1793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011266-5777-C9C2-3DA2-77B84046BDEA}"/>
              </a:ext>
            </a:extLst>
          </p:cNvPr>
          <p:cNvSpPr txBox="1"/>
          <p:nvPr/>
        </p:nvSpPr>
        <p:spPr>
          <a:xfrm>
            <a:off x="1646812" y="4486412"/>
            <a:ext cx="1995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b="1" dirty="0" err="1"/>
              <a:t>ChatGPT</a:t>
            </a:r>
            <a:r>
              <a:rPr lang="fr-BE" sz="2000" b="1" dirty="0"/>
              <a:t>-for-HPC</a:t>
            </a:r>
          </a:p>
        </p:txBody>
      </p:sp>
    </p:spTree>
    <p:extLst>
      <p:ext uri="{BB962C8B-B14F-4D97-AF65-F5344CB8AC3E}">
        <p14:creationId xmlns:p14="http://schemas.microsoft.com/office/powerpoint/2010/main" val="2078778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9756" y="1103293"/>
            <a:ext cx="2939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Ansible features</a:t>
            </a:r>
          </a:p>
        </p:txBody>
      </p:sp>
      <p:sp>
        <p:nvSpPr>
          <p:cNvPr id="6" name="Oval 5"/>
          <p:cNvSpPr/>
          <p:nvPr/>
        </p:nvSpPr>
        <p:spPr>
          <a:xfrm>
            <a:off x="1028700" y="2514600"/>
            <a:ext cx="680484" cy="6804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026041" y="5110716"/>
            <a:ext cx="680484" cy="6804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26041" y="3804976"/>
            <a:ext cx="680484" cy="68048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83266" y="2478585"/>
            <a:ext cx="3790213" cy="793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Origin and Creator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Created by Michael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DeHaan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 in 2012.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Acquired by RedHat in 2015 and later by IBM in 2018.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83266" y="3776643"/>
            <a:ext cx="3790213" cy="1033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Simplicity and Efficiency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Simple to use.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Allow management of various IT resources (servers, networks, users, software, and security settings).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83266" y="5073437"/>
            <a:ext cx="3790213" cy="1033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Agentless &amp; SSH-Based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No need to install agent on managed resources.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Requires only SSH connection and minimal Python installation.</a:t>
            </a:r>
          </a:p>
        </p:txBody>
      </p:sp>
      <p:sp>
        <p:nvSpPr>
          <p:cNvPr id="16" name="Oval 15"/>
          <p:cNvSpPr/>
          <p:nvPr/>
        </p:nvSpPr>
        <p:spPr>
          <a:xfrm>
            <a:off x="6267005" y="2524347"/>
            <a:ext cx="680484" cy="6804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24231" y="2478585"/>
            <a:ext cx="3790213" cy="1033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Versatility in HPC Clusters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Can be used to set up Linux or Windows workstations.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Can be used to configure identical user environments on several HPC clusters.</a:t>
            </a:r>
          </a:p>
        </p:txBody>
      </p:sp>
      <p:sp>
        <p:nvSpPr>
          <p:cNvPr id="18" name="Oval 17"/>
          <p:cNvSpPr/>
          <p:nvPr/>
        </p:nvSpPr>
        <p:spPr>
          <a:xfrm>
            <a:off x="6267005" y="5110716"/>
            <a:ext cx="680484" cy="68048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24230" y="3777842"/>
            <a:ext cx="3790213" cy="1033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Idempotence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Ansible's modules are idempotent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Ansible ensure consistent results even with multiple executions.</a:t>
            </a:r>
          </a:p>
        </p:txBody>
      </p:sp>
      <p:sp>
        <p:nvSpPr>
          <p:cNvPr id="20" name="Oval 19"/>
          <p:cNvSpPr/>
          <p:nvPr/>
        </p:nvSpPr>
        <p:spPr>
          <a:xfrm>
            <a:off x="6267005" y="3804976"/>
            <a:ext cx="680484" cy="68048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24229" y="5075153"/>
            <a:ext cx="3790213" cy="1033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Beyond Configuration Management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Now evolved to handle DevOps tasks.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Automate Continuous Integration (CI), Continuous Deployment (CD), and provisioning processes.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</a:t>
            </a:fld>
            <a:endParaRPr lang="en-US"/>
          </a:p>
        </p:txBody>
      </p:sp>
      <p:sp>
        <p:nvSpPr>
          <p:cNvPr id="3" name="Shape 2525">
            <a:extLst>
              <a:ext uri="{FF2B5EF4-FFF2-40B4-BE49-F238E27FC236}">
                <a16:creationId xmlns:a16="http://schemas.microsoft.com/office/drawing/2014/main" id="{CF76D38B-B49A-8578-F00A-8A49020E3521}"/>
              </a:ext>
            </a:extLst>
          </p:cNvPr>
          <p:cNvSpPr/>
          <p:nvPr/>
        </p:nvSpPr>
        <p:spPr>
          <a:xfrm>
            <a:off x="1229278" y="271517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2">
              <a:lumMod val="9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Shape 2679">
            <a:extLst>
              <a:ext uri="{FF2B5EF4-FFF2-40B4-BE49-F238E27FC236}">
                <a16:creationId xmlns:a16="http://schemas.microsoft.com/office/drawing/2014/main" id="{81DB55DE-9E02-A17D-B352-03840625DFDA}"/>
              </a:ext>
            </a:extLst>
          </p:cNvPr>
          <p:cNvSpPr/>
          <p:nvPr/>
        </p:nvSpPr>
        <p:spPr>
          <a:xfrm>
            <a:off x="1229278" y="4018251"/>
            <a:ext cx="279328" cy="253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chemeClr val="bg2">
              <a:lumMod val="9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Shape 2932">
            <a:extLst>
              <a:ext uri="{FF2B5EF4-FFF2-40B4-BE49-F238E27FC236}">
                <a16:creationId xmlns:a16="http://schemas.microsoft.com/office/drawing/2014/main" id="{D6388975-BC14-F150-DE0E-6A75A274BFAD}"/>
              </a:ext>
            </a:extLst>
          </p:cNvPr>
          <p:cNvSpPr/>
          <p:nvPr/>
        </p:nvSpPr>
        <p:spPr>
          <a:xfrm>
            <a:off x="1220780" y="5337385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F3F3F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Shape 2680">
            <a:extLst>
              <a:ext uri="{FF2B5EF4-FFF2-40B4-BE49-F238E27FC236}">
                <a16:creationId xmlns:a16="http://schemas.microsoft.com/office/drawing/2014/main" id="{FDE25716-FEAF-3BF2-B425-A9EF8F2A58F8}"/>
              </a:ext>
            </a:extLst>
          </p:cNvPr>
          <p:cNvSpPr/>
          <p:nvPr/>
        </p:nvSpPr>
        <p:spPr>
          <a:xfrm>
            <a:off x="6467583" y="272492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F3F3F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Shape 2785">
            <a:extLst>
              <a:ext uri="{FF2B5EF4-FFF2-40B4-BE49-F238E27FC236}">
                <a16:creationId xmlns:a16="http://schemas.microsoft.com/office/drawing/2014/main" id="{0226D504-52E9-E453-746D-940085D65874}"/>
              </a:ext>
            </a:extLst>
          </p:cNvPr>
          <p:cNvSpPr/>
          <p:nvPr/>
        </p:nvSpPr>
        <p:spPr>
          <a:xfrm>
            <a:off x="6467583" y="5337385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F3F3F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" name="Shape 2843">
            <a:extLst>
              <a:ext uri="{FF2B5EF4-FFF2-40B4-BE49-F238E27FC236}">
                <a16:creationId xmlns:a16="http://schemas.microsoft.com/office/drawing/2014/main" id="{5F894E75-1CB8-0A0C-1EB3-C396AA2D3A6D}"/>
              </a:ext>
            </a:extLst>
          </p:cNvPr>
          <p:cNvSpPr/>
          <p:nvPr/>
        </p:nvSpPr>
        <p:spPr>
          <a:xfrm>
            <a:off x="6467583" y="401825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F3F3F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15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5AC496-0240-16EF-12FB-9ACE1F30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Ansible installation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7BE56B-1986-8CA7-2D34-06E653EBB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Debian based distro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apt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update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apt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-y upgrade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apt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install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-y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build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-essential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libssl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-dev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libffi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-dev python3-dev python3-pip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pip3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install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ansible --user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RedHat based distro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yum install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epel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-release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yum install python3-pip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pip3 install -U pip –upgrade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 pip3 install ansible --user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fr-BE" sz="2000" dirty="0">
              <a:solidFill>
                <a:schemeClr val="accent6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D2864F-462E-8732-84E4-A0C69BEA4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Only available on Linux or MacOS.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Can be installed in user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Can be installed using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A60322-F726-4D3F-3BE7-3DC370CB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E55C9-1BD9-2D87-5830-98969299830A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5B6EECC-C07F-1D9F-43B1-1D7ABC719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pip3 install ansible --user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E17B0-5E42-77B9-CFB4-332BB6F0E59B}"/>
              </a:ext>
            </a:extLst>
          </p:cNvPr>
          <p:cNvSpPr txBox="1"/>
          <p:nvPr/>
        </p:nvSpPr>
        <p:spPr>
          <a:xfrm>
            <a:off x="5615563" y="1494228"/>
            <a:ext cx="5307449" cy="193899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rgbClr val="92D050"/>
                </a:solidFill>
                <a:latin typeface="Inconsolata" pitchFamily="1" charset="0"/>
                <a:ea typeface="Inconsolata" pitchFamily="1" charset="0"/>
              </a:rPr>
              <a:t>$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sudo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apt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update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rgbClr val="92D050"/>
                </a:solidFill>
                <a:latin typeface="Inconsolata" pitchFamily="1" charset="0"/>
                <a:ea typeface="Inconsolata" pitchFamily="1" charset="0"/>
              </a:rPr>
              <a:t>$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sudo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apt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-y upgrade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rgbClr val="92D050"/>
                </a:solidFill>
                <a:latin typeface="Inconsolata" pitchFamily="1" charset="0"/>
                <a:ea typeface="Inconsolata" pitchFamily="1" charset="0"/>
              </a:rPr>
              <a:t>$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sudo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apt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install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-y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build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-essential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libssl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-dev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libffi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-dev python3-dev python3-pip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BE" sz="2000" dirty="0">
                <a:solidFill>
                  <a:srgbClr val="92D050"/>
                </a:solidFill>
                <a:latin typeface="Inconsolata" pitchFamily="1" charset="0"/>
                <a:ea typeface="Inconsolata" pitchFamily="1" charset="0"/>
              </a:rPr>
              <a:t>$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pip3 </a:t>
            </a:r>
            <a:r>
              <a:rPr lang="fr-BE" sz="2000" dirty="0" err="1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install</a:t>
            </a:r>
            <a:r>
              <a:rPr lang="fr-BE" sz="20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 ansible --user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C5A279-EF39-5D5E-F4B2-A2E4830C7C27}"/>
              </a:ext>
            </a:extLst>
          </p:cNvPr>
          <p:cNvSpPr txBox="1"/>
          <p:nvPr/>
        </p:nvSpPr>
        <p:spPr>
          <a:xfrm>
            <a:off x="5615563" y="4137539"/>
            <a:ext cx="5307449" cy="1323439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yum install </a:t>
            </a:r>
            <a:r>
              <a:rPr lang="en-US" sz="2000" dirty="0" err="1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epel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-release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yum install python3-pip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sudo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pip3 install -U pip –upgrade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92D050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$</a:t>
            </a:r>
            <a:r>
              <a:rPr lang="en-US" sz="2000" dirty="0">
                <a:solidFill>
                  <a:schemeClr val="bg1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pip3 install ansible --user</a:t>
            </a:r>
          </a:p>
        </p:txBody>
      </p:sp>
    </p:spTree>
    <p:extLst>
      <p:ext uri="{BB962C8B-B14F-4D97-AF65-F5344CB8AC3E}">
        <p14:creationId xmlns:p14="http://schemas.microsoft.com/office/powerpoint/2010/main" val="222986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3D61-0BA8-F469-C1D6-82FA0AD2B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Custom installation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C1C3D-38A1-B3ED-1544-DD0E214BE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079" y="2057399"/>
            <a:ext cx="3932237" cy="381158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If you need a specific version or if you need to install multiple Ansible versions.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In a Python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Using pip.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Steps to install: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Create Python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Install Ansible using pip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Check version</a:t>
            </a:r>
          </a:p>
          <a:p>
            <a:pPr marL="800100" lvl="1" indent="-342900">
              <a:buAutoNum type="arabicPeriod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Exit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Activate the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to use Ansible.</a:t>
            </a:r>
          </a:p>
          <a:p>
            <a:endParaRPr lang="fr-BE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F3818-31B9-5AB3-A86E-B11B6E1B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02439-19E4-D7B6-1B47-2BDB23D17767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12" name="20231023-0925-15.9588505">
            <a:hlinkClick r:id="" action="ppaction://media"/>
            <a:extLst>
              <a:ext uri="{FF2B5EF4-FFF2-40B4-BE49-F238E27FC236}">
                <a16:creationId xmlns:a16="http://schemas.microsoft.com/office/drawing/2014/main" id="{94EC0926-6174-81D6-5C31-3C4B939318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83188" y="1317625"/>
            <a:ext cx="6172200" cy="4213225"/>
          </a:xfrm>
        </p:spPr>
      </p:pic>
    </p:spTree>
    <p:extLst>
      <p:ext uri="{BB962C8B-B14F-4D97-AF65-F5344CB8AC3E}">
        <p14:creationId xmlns:p14="http://schemas.microsoft.com/office/powerpoint/2010/main" val="259506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2F07-F811-6159-2848-DE6529FD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Ansible Inventory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ACEE6-6887-FF67-9329-69F99B455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List of managed hosts that Ansible configures.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Hosts can be grouped.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Use client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ssh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config.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Useful for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ProxyJump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Possibility of more complex setup.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Hosts in multiple groups.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parent/child relationships among groups.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Ranges of hosts.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fr-BE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98FD0-B8BD-5F68-9A16-578C2E98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0B205A-72AC-3D1E-0AE7-A8C3B4AB2995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E03756-2E4D-5BE0-464C-9789DBB84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9551"/>
          <a:stretch/>
        </p:blipFill>
        <p:spPr>
          <a:xfrm>
            <a:off x="5682312" y="667872"/>
            <a:ext cx="5845825" cy="5130925"/>
          </a:xfrm>
        </p:spPr>
      </p:pic>
    </p:spTree>
    <p:extLst>
      <p:ext uri="{BB962C8B-B14F-4D97-AF65-F5344CB8AC3E}">
        <p14:creationId xmlns:p14="http://schemas.microsoft.com/office/powerpoint/2010/main" val="137915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5574-9B73-4B29-7AD8-C0576D95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Anatomy of an 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Ansible playbook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8503C-25B3-F289-7A69-6DC1BB6BB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Playbooks are written in YAML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Play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: Contains a list of tasks to be performed on the hosts.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Hosts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: Specifies the target hosts or groups where tasks will be executed.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Tasks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: the smallest unit of action you can automate. Use Ansible Modules.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Ansible modules are predefined scripts for specific tasks like file manipulation, package installation, or service management.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0BFD0-6BF3-A537-D1DE-BA77E444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78A01B-286D-E932-F22E-3046D82DF559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981ACC-3222-CABA-011C-2AEBDE571E1C}"/>
              </a:ext>
            </a:extLst>
          </p:cNvPr>
          <p:cNvSpPr/>
          <p:nvPr/>
        </p:nvSpPr>
        <p:spPr>
          <a:xfrm>
            <a:off x="6631978" y="840090"/>
            <a:ext cx="4199906" cy="4864100"/>
          </a:xfrm>
          <a:prstGeom prst="roundRect">
            <a:avLst>
              <a:gd name="adj" fmla="val 53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fr-BE" sz="2400" b="1" dirty="0" err="1"/>
              <a:t>Playbook</a:t>
            </a:r>
            <a:endParaRPr lang="en-US" sz="24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E4F097-B82A-9E60-4FED-01E306E233CC}"/>
              </a:ext>
            </a:extLst>
          </p:cNvPr>
          <p:cNvSpPr/>
          <p:nvPr/>
        </p:nvSpPr>
        <p:spPr>
          <a:xfrm>
            <a:off x="6840187" y="1396457"/>
            <a:ext cx="3752603" cy="3135086"/>
          </a:xfrm>
          <a:prstGeom prst="roundRect">
            <a:avLst>
              <a:gd name="adj" fmla="val 479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fr-BE" sz="2000" b="1" dirty="0"/>
              <a:t>Play</a:t>
            </a:r>
            <a:endParaRPr lang="en-US" sz="20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1EB34B-A5C6-D6D6-EA1A-DB8452BFD28B}"/>
              </a:ext>
            </a:extLst>
          </p:cNvPr>
          <p:cNvSpPr/>
          <p:nvPr/>
        </p:nvSpPr>
        <p:spPr>
          <a:xfrm>
            <a:off x="6840186" y="4691076"/>
            <a:ext cx="3752603" cy="793668"/>
          </a:xfrm>
          <a:prstGeom prst="roundRect">
            <a:avLst>
              <a:gd name="adj" fmla="val 1979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fr-BE" sz="2000" b="1" dirty="0"/>
              <a:t>Play</a:t>
            </a:r>
            <a:endParaRPr lang="en-US" sz="20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FB742D-190A-77DE-2488-8DCC32D6DE41}"/>
              </a:ext>
            </a:extLst>
          </p:cNvPr>
          <p:cNvSpPr/>
          <p:nvPr/>
        </p:nvSpPr>
        <p:spPr>
          <a:xfrm>
            <a:off x="6988627" y="1910066"/>
            <a:ext cx="3455719" cy="41266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fr-BE" b="1" dirty="0" err="1"/>
              <a:t>Task</a:t>
            </a:r>
            <a:endParaRPr lang="fr-BE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6563B1-65C1-1E9A-4DFC-920C571DF0D0}"/>
              </a:ext>
            </a:extLst>
          </p:cNvPr>
          <p:cNvSpPr/>
          <p:nvPr/>
        </p:nvSpPr>
        <p:spPr>
          <a:xfrm>
            <a:off x="6987162" y="2453930"/>
            <a:ext cx="3455719" cy="41266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fr-BE" b="1" dirty="0" err="1"/>
              <a:t>Task</a:t>
            </a:r>
            <a:endParaRPr lang="fr-BE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5526A3-2151-17C3-BDFC-90D700FD6430}"/>
              </a:ext>
            </a:extLst>
          </p:cNvPr>
          <p:cNvSpPr/>
          <p:nvPr/>
        </p:nvSpPr>
        <p:spPr>
          <a:xfrm>
            <a:off x="6987160" y="3538254"/>
            <a:ext cx="3455719" cy="41266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fr-BE" b="1" dirty="0" err="1"/>
              <a:t>Task</a:t>
            </a:r>
            <a:endParaRPr lang="fr-BE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85B79B-1BFD-5149-2817-B72D83753A51}"/>
              </a:ext>
            </a:extLst>
          </p:cNvPr>
          <p:cNvSpPr/>
          <p:nvPr/>
        </p:nvSpPr>
        <p:spPr>
          <a:xfrm>
            <a:off x="6987160" y="2993341"/>
            <a:ext cx="3455719" cy="41266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fr-BE" b="1" dirty="0" err="1"/>
              <a:t>Task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1749004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B5CE8F-98AB-0BFD-15BA-D26221C6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My first 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Ansible playbook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75C3BB-AE60-8908-47B3-B2B18D6B1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“Set up” my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homedir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on several HPC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sz="1800" dirty="0" err="1">
                <a:solidFill>
                  <a:schemeClr val="accent6">
                    <a:lumMod val="50000"/>
                  </a:schemeClr>
                </a:solidFill>
              </a:rPr>
              <a:t>Create</a:t>
            </a:r>
            <a:r>
              <a:rPr lang="fr-BE" sz="1800" dirty="0">
                <a:solidFill>
                  <a:schemeClr val="accent6">
                    <a:lumMod val="50000"/>
                  </a:schemeClr>
                </a:solidFill>
              </a:rPr>
              <a:t> directory on </a:t>
            </a:r>
            <a:r>
              <a:rPr lang="fr-BE" sz="1800" dirty="0" err="1">
                <a:solidFill>
                  <a:schemeClr val="accent6">
                    <a:lumMod val="50000"/>
                  </a:schemeClr>
                </a:solidFill>
              </a:rPr>
              <a:t>remote</a:t>
            </a:r>
            <a:endParaRPr lang="fr-BE"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sz="1800" dirty="0">
                <a:solidFill>
                  <a:schemeClr val="accent6">
                    <a:lumMod val="50000"/>
                  </a:schemeClr>
                </a:solidFill>
              </a:rPr>
              <a:t>Copy local </a:t>
            </a:r>
            <a:r>
              <a:rPr lang="fr-BE" sz="1800" dirty="0" err="1">
                <a:solidFill>
                  <a:schemeClr val="accent6">
                    <a:lumMod val="50000"/>
                  </a:schemeClr>
                </a:solidFill>
              </a:rPr>
              <a:t>tree</a:t>
            </a:r>
            <a:r>
              <a:rPr lang="fr-BE" sz="1800" dirty="0">
                <a:solidFill>
                  <a:schemeClr val="accent6">
                    <a:lumMod val="50000"/>
                  </a:schemeClr>
                </a:solidFill>
              </a:rPr>
              <a:t> to </a:t>
            </a:r>
            <a:r>
              <a:rPr lang="fr-BE" sz="1800" dirty="0" err="1">
                <a:solidFill>
                  <a:schemeClr val="accent6">
                    <a:lumMod val="50000"/>
                  </a:schemeClr>
                </a:solidFill>
              </a:rPr>
              <a:t>remote</a:t>
            </a:r>
            <a:endParaRPr lang="fr-BE"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Can be much more complex…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0E07C-5401-4C68-2DF0-7927644D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BE6BC-4044-52C6-2517-530713AA056E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B3E6AD-579E-5698-1334-9AF53AF1C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44850" y="701748"/>
            <a:ext cx="5277607" cy="5167240"/>
          </a:xfrm>
        </p:spPr>
      </p:pic>
    </p:spTree>
    <p:extLst>
      <p:ext uri="{BB962C8B-B14F-4D97-AF65-F5344CB8AC3E}">
        <p14:creationId xmlns:p14="http://schemas.microsoft.com/office/powerpoint/2010/main" val="228132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B5CE8F-98AB-0BFD-15BA-D26221C6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Roboto" panose="02000000000000000000" pitchFamily="2" charset="0"/>
                <a:cs typeface="+mn-cs"/>
              </a:rPr>
              <a:t>Play my playbook</a:t>
            </a:r>
            <a:endParaRPr lang="fr-BE" b="1" dirty="0">
              <a:solidFill>
                <a:schemeClr val="accent6">
                  <a:lumMod val="50000"/>
                </a:schemeClr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75C3BB-AE60-8908-47B3-B2B18D6B1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037012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Activate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</a:rPr>
              <a:t>virtualenv</a:t>
            </a: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source ~/.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venv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/ansible/bin/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activate</a:t>
            </a:r>
            <a:endParaRPr lang="fr-BE" sz="2000" dirty="0">
              <a:solidFill>
                <a:schemeClr val="accent6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>
                <a:solidFill>
                  <a:schemeClr val="accent6">
                    <a:lumMod val="50000"/>
                  </a:schemeClr>
                </a:solidFill>
              </a:rPr>
              <a:t>Run Ansible</a:t>
            </a:r>
          </a:p>
          <a:p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ansible-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playbook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-i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inventory.yml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-l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ceci_clusters</a:t>
            </a:r>
            <a:r>
              <a:rPr lang="fr-BE" sz="2000" dirty="0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</a:t>
            </a:r>
            <a:r>
              <a:rPr lang="fr-BE" sz="2000" dirty="0" err="1">
                <a:solidFill>
                  <a:schemeClr val="accent6">
                    <a:lumMod val="50000"/>
                  </a:schemeClr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playbook.yml</a:t>
            </a:r>
            <a:endParaRPr lang="fr-BE" sz="2000" dirty="0">
              <a:solidFill>
                <a:schemeClr val="accent6">
                  <a:lumMod val="50000"/>
                </a:schemeClr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0E07C-5401-4C68-2DF0-7927644D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BE6BC-4044-52C6-2517-530713AA056E}"/>
              </a:ext>
            </a:extLst>
          </p:cNvPr>
          <p:cNvSpPr txBox="1"/>
          <p:nvPr/>
        </p:nvSpPr>
        <p:spPr>
          <a:xfrm>
            <a:off x="1028700" y="701748"/>
            <a:ext cx="1295547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a typeface="Roboto" panose="02000000000000000000" pitchFamily="2" charset="0"/>
              </a:rPr>
              <a:t>Ansible LightSpeed</a:t>
            </a:r>
          </a:p>
        </p:txBody>
      </p:sp>
      <p:pic>
        <p:nvPicPr>
          <p:cNvPr id="3" name="20231023-1135-18.0117241">
            <a:hlinkClick r:id="" action="ppaction://media"/>
            <a:extLst>
              <a:ext uri="{FF2B5EF4-FFF2-40B4-BE49-F238E27FC236}">
                <a16:creationId xmlns:a16="http://schemas.microsoft.com/office/drawing/2014/main" id="{90D019CC-F196-AA91-4F22-0BD8F11EB8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99791" y="1037996"/>
            <a:ext cx="6708947" cy="4156856"/>
          </a:xfrm>
        </p:spPr>
      </p:pic>
    </p:spTree>
    <p:extLst>
      <p:ext uri="{BB962C8B-B14F-4D97-AF65-F5344CB8AC3E}">
        <p14:creationId xmlns:p14="http://schemas.microsoft.com/office/powerpoint/2010/main" val="140784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SC_Presentation_Full_2020.potx" id="{742BF3E0-145D-4861-BBF2-4767D7BEDFF0}" vid="{279E4DF6-C1A3-4B33-9CB7-7D12E97CC5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VSC_Presentation_Full_2020</Template>
  <TotalTime>0</TotalTime>
  <Words>999</Words>
  <Application>Microsoft Office PowerPoint</Application>
  <PresentationFormat>Widescreen</PresentationFormat>
  <Paragraphs>224</Paragraphs>
  <Slides>21</Slides>
  <Notes>21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 Unicode MS</vt:lpstr>
      <vt:lpstr>Calibri</vt:lpstr>
      <vt:lpstr>FlandersArtSans-Bold</vt:lpstr>
      <vt:lpstr>FlandersArtSans-Medium</vt:lpstr>
      <vt:lpstr>FlandersArtSans-Regular</vt:lpstr>
      <vt:lpstr>Inconsolata</vt:lpstr>
      <vt:lpstr>Lato</vt:lpstr>
      <vt:lpstr>Office Theme</vt:lpstr>
      <vt:lpstr>PowerPoint Presentation</vt:lpstr>
      <vt:lpstr>PowerPoint Presentation</vt:lpstr>
      <vt:lpstr>PowerPoint Presentation</vt:lpstr>
      <vt:lpstr>Ansible installation</vt:lpstr>
      <vt:lpstr>Custom installation</vt:lpstr>
      <vt:lpstr>Ansible Inventory</vt:lpstr>
      <vt:lpstr>Anatomy of an  Ansible playbook</vt:lpstr>
      <vt:lpstr>My first  Ansible playbook</vt:lpstr>
      <vt:lpstr>Play my playbook</vt:lpstr>
      <vt:lpstr>Idempotent play</vt:lpstr>
      <vt:lpstr>What is Ansible Lighspeed?</vt:lpstr>
      <vt:lpstr>Step 1: install VS Code extension</vt:lpstr>
      <vt:lpstr>Step 2: enable LightSpeed</vt:lpstr>
      <vt:lpstr>Step 2: enable LightSpeed</vt:lpstr>
      <vt:lpstr>Step 3: Connect VS Code with Lightspeed.</vt:lpstr>
      <vt:lpstr>Step 3: Connect VS Code with Lightspeed.</vt:lpstr>
      <vt:lpstr>Step 3: Connect VS Code with Lightspeed.</vt:lpstr>
      <vt:lpstr>Step 3: Connect VS Code with Lightspeed.</vt:lpstr>
      <vt:lpstr>Let’s generate!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2023-10-24T07:17:39Z</dcterms:created>
  <dcterms:modified xsi:type="dcterms:W3CDTF">2023-10-24T07:29:46Z</dcterms:modified>
</cp:coreProperties>
</file>